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923" r:id="rId2"/>
  </p:sldMasterIdLst>
  <p:notesMasterIdLst>
    <p:notesMasterId r:id="rId42"/>
  </p:notesMasterIdLst>
  <p:sldIdLst>
    <p:sldId id="633" r:id="rId3"/>
    <p:sldId id="370" r:id="rId4"/>
    <p:sldId id="682" r:id="rId5"/>
    <p:sldId id="374" r:id="rId6"/>
    <p:sldId id="384" r:id="rId7"/>
    <p:sldId id="418" r:id="rId8"/>
    <p:sldId id="257" r:id="rId9"/>
    <p:sldId id="419" r:id="rId10"/>
    <p:sldId id="383" r:id="rId11"/>
    <p:sldId id="339" r:id="rId12"/>
    <p:sldId id="269" r:id="rId13"/>
    <p:sldId id="707" r:id="rId14"/>
    <p:sldId id="266" r:id="rId15"/>
    <p:sldId id="699" r:id="rId16"/>
    <p:sldId id="700" r:id="rId17"/>
    <p:sldId id="686" r:id="rId18"/>
    <p:sldId id="685" r:id="rId19"/>
    <p:sldId id="710" r:id="rId20"/>
    <p:sldId id="711" r:id="rId21"/>
    <p:sldId id="702" r:id="rId22"/>
    <p:sldId id="691" r:id="rId23"/>
    <p:sldId id="463" r:id="rId24"/>
    <p:sldId id="443" r:id="rId25"/>
    <p:sldId id="447" r:id="rId26"/>
    <p:sldId id="704" r:id="rId27"/>
    <p:sldId id="676" r:id="rId28"/>
    <p:sldId id="694" r:id="rId29"/>
    <p:sldId id="695" r:id="rId30"/>
    <p:sldId id="696" r:id="rId31"/>
    <p:sldId id="697" r:id="rId32"/>
    <p:sldId id="698" r:id="rId33"/>
    <p:sldId id="429" r:id="rId34"/>
    <p:sldId id="673" r:id="rId35"/>
    <p:sldId id="666" r:id="rId36"/>
    <p:sldId id="674" r:id="rId37"/>
    <p:sldId id="677" r:id="rId38"/>
    <p:sldId id="678" r:id="rId39"/>
    <p:sldId id="680" r:id="rId40"/>
    <p:sldId id="712" r:id="rId4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038" autoAdjust="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C52C7-E553-4F87-9DA0-D282C83C34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28994-19C4-455C-9940-685E45D7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8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8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2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1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27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6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2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8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9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8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8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3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7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7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66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4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4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160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7" y="1700809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36" tIns="45718" rIns="91436" bIns="45718"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9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36" tIns="45718" rIns="91436" bIns="45718"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9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36" tIns="45718" rIns="91436" bIns="45718"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7866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5" y="1700811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5" y="1700811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5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5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5257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9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9" y="1438676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8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3178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80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4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80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4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80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4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80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4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3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3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5"/>
            <a:ext cx="4608512" cy="768084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63841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180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0235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4177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3" y="1508789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70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772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8826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68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ctr" defTabSz="121911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1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1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Qu&#234;%20H&#432;&#417;ng%20L&#224;%20Ch&#249;m%20Kh&#7871;%20Ng&#7885;t%20-%20B&#233;%20Mai%20Vy%20-%20Nh&#7841;c%20Thi&#7871;u%20Nhi%20S&#244;i%20&#272;&#7897;ng%20C&#243;%20L&#7901;i%20Cho%20B&#233;%20H&#225;t%20Theo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6.wav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6.wav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6.wav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6.wav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h ảnh dạy học\Hinh nen dep\SLGG_2015.jpg">
            <a:extLst>
              <a:ext uri="{FF2B5EF4-FFF2-40B4-BE49-F238E27FC236}">
                <a16:creationId xmlns:a16="http://schemas.microsoft.com/office/drawing/2014/main" id="{7206ED16-75E2-4833-A5BB-13F29EF7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48" y="0"/>
            <a:ext cx="12388948" cy="6858000"/>
          </a:xfrm>
          <a:prstGeom prst="rect">
            <a:avLst/>
          </a:prstGeom>
          <a:solidFill>
            <a:srgbClr val="00FF99"/>
          </a:solidFill>
          <a:ln w="9525">
            <a:solidFill>
              <a:srgbClr val="00FF99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7F5E63-AC55-4C5B-A72A-26B8E44091AF}"/>
              </a:ext>
            </a:extLst>
          </p:cNvPr>
          <p:cNvSpPr txBox="1"/>
          <p:nvPr/>
        </p:nvSpPr>
        <p:spPr>
          <a:xfrm>
            <a:off x="1752600" y="1905000"/>
            <a:ext cx="8686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eaLnBrk="1" hangingPunct="1">
              <a:defRPr/>
            </a:pP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B64C65DD-89DD-63E9-1393-7B3E3C58F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685800"/>
            <a:ext cx="1808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-  </a:t>
            </a:r>
            <a:r>
              <a:rPr lang="en-US" altLang="en-US" sz="2400" b="1" dirty="0" err="1"/>
              <a:t>Áo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Chàm</a:t>
            </a:r>
            <a:endParaRPr lang="en-US" altLang="en-US" sz="2400" b="1" dirty="0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E63ED578-B307-9101-CCA9-590C78C5F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755650"/>
            <a:ext cx="510715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D2"/>
                </a:solidFill>
              </a:rPr>
              <a:t>Chỉ</a:t>
            </a:r>
            <a:r>
              <a:rPr lang="en-US" altLang="en-US" sz="2400" b="1" dirty="0">
                <a:solidFill>
                  <a:srgbClr val="0000D2"/>
                </a:solidFill>
              </a:rPr>
              <a:t>  </a:t>
            </a:r>
            <a:r>
              <a:rPr lang="en-US" altLang="en-US" sz="2400" b="1" dirty="0" err="1">
                <a:solidFill>
                  <a:srgbClr val="0000D2"/>
                </a:solidFill>
              </a:rPr>
              <a:t>người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dân</a:t>
            </a:r>
            <a:r>
              <a:rPr lang="en-US" altLang="en-US" sz="2400" b="1" dirty="0">
                <a:solidFill>
                  <a:srgbClr val="0000D2"/>
                </a:solidFill>
              </a:rPr>
              <a:t>  </a:t>
            </a:r>
            <a:r>
              <a:rPr lang="en-US" altLang="en-US" sz="2400" b="1" dirty="0" err="1">
                <a:solidFill>
                  <a:srgbClr val="0000D2"/>
                </a:solidFill>
              </a:rPr>
              <a:t>Việt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Bắc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với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trang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phục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đặc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trưng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là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áo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chàm</a:t>
            </a:r>
            <a:r>
              <a:rPr lang="en-US" altLang="en-US" sz="2400" b="1" dirty="0">
                <a:solidFill>
                  <a:srgbClr val="0000D2"/>
                </a:solidFill>
              </a:rPr>
              <a:t> .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88AFEBA3-1572-4622-CD60-628214D0B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267" y="184467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D2"/>
                </a:solidFill>
              </a:rPr>
              <a:t>(</a:t>
            </a:r>
            <a:r>
              <a:rPr lang="en-US" altLang="en-US" sz="2400" b="1" i="1" dirty="0" err="1">
                <a:solidFill>
                  <a:srgbClr val="0000D2"/>
                </a:solidFill>
              </a:rPr>
              <a:t>Sự</a:t>
            </a:r>
            <a:r>
              <a:rPr lang="en-US" altLang="en-US" sz="2400" b="1" i="1" dirty="0">
                <a:solidFill>
                  <a:srgbClr val="0000D2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D2"/>
                </a:solidFill>
              </a:rPr>
              <a:t>vật</a:t>
            </a:r>
            <a:r>
              <a:rPr lang="en-US" altLang="en-US" sz="2400" b="1" i="1" dirty="0">
                <a:solidFill>
                  <a:srgbClr val="0000D2"/>
                </a:solidFill>
              </a:rPr>
              <a:t>)</a:t>
            </a:r>
            <a:endParaRPr lang="en-US" altLang="en-US" sz="2400" b="1" dirty="0">
              <a:solidFill>
                <a:srgbClr val="0000D2"/>
              </a:solidFill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15265BD7-2B54-279D-D75A-91678ECC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182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D2"/>
                </a:solidFill>
              </a:rPr>
              <a:t> (</a:t>
            </a:r>
            <a:r>
              <a:rPr lang="en-US" altLang="en-US" sz="2400" b="1" i="1" dirty="0" err="1">
                <a:solidFill>
                  <a:srgbClr val="0000D2"/>
                </a:solidFill>
              </a:rPr>
              <a:t>Dấu</a:t>
            </a:r>
            <a:r>
              <a:rPr lang="en-US" altLang="en-US" sz="2400" b="1" i="1" dirty="0">
                <a:solidFill>
                  <a:srgbClr val="0000D2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D2"/>
                </a:solidFill>
              </a:rPr>
              <a:t>hiệu</a:t>
            </a:r>
            <a:r>
              <a:rPr lang="en-US" altLang="en-US" sz="2400" b="1" dirty="0">
                <a:solidFill>
                  <a:srgbClr val="0000D2"/>
                </a:solidFill>
              </a:rPr>
              <a:t>)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4E296FCA-64DA-C10C-7DB2-FF1A30A5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90800"/>
            <a:ext cx="450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quan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hệ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tương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cận</a:t>
            </a:r>
            <a:r>
              <a:rPr lang="en-US" altLang="en-US" sz="2400" b="1" dirty="0">
                <a:solidFill>
                  <a:srgbClr val="FF0000"/>
                </a:solidFill>
              </a:rPr>
              <a:t>(</a:t>
            </a:r>
            <a:r>
              <a:rPr lang="en-US" altLang="en-US" sz="2400" b="1" dirty="0" err="1">
                <a:solidFill>
                  <a:srgbClr val="FF0000"/>
                </a:solidFill>
              </a:rPr>
              <a:t>gần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C17A5F-B0FF-EDE7-BF86-5C2590EB31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32275" y="1012826"/>
            <a:ext cx="762000" cy="111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AutoShape 21">
            <a:extLst>
              <a:ext uri="{FF2B5EF4-FFF2-40B4-BE49-F238E27FC236}">
                <a16:creationId xmlns:a16="http://schemas.microsoft.com/office/drawing/2014/main" id="{39C3C22E-5CE4-0B82-919F-D8064A78488E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922046" y="1054895"/>
            <a:ext cx="295274" cy="2744787"/>
          </a:xfrm>
          <a:prstGeom prst="rightBrace">
            <a:avLst>
              <a:gd name="adj1" fmla="val 83314"/>
              <a:gd name="adj2" fmla="val 50000"/>
            </a:avLst>
          </a:prstGeom>
          <a:noFill/>
          <a:ln w="31750">
            <a:solidFill>
              <a:srgbClr val="0000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2" grpId="0" animBg="1"/>
      <p:bldP spid="11275" grpId="0"/>
      <p:bldP spid="23" grpId="0"/>
      <p:bldP spid="24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TextBox 2"/>
          <p:cNvSpPr txBox="1"/>
          <p:nvPr/>
        </p:nvSpPr>
        <p:spPr>
          <a:xfrm>
            <a:off x="1798320" y="1966019"/>
            <a:ext cx="8595359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FF3399"/>
                </a:solidFill>
                <a:latin typeface="+mj-lt"/>
              </a:rPr>
              <a:t>  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Hoán dụ là gọi tên sự vật, hiện tượng, khái niệm bằng tên của sự vật, hiện tượng, khái niệm khác có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mối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quan hệ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cận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với nó, nhằm tăng sức gợi hình, gợi cảm cho sự diễn đạt.</a:t>
            </a:r>
          </a:p>
        </p:txBody>
      </p:sp>
    </p:spTree>
    <p:extLst>
      <p:ext uri="{BB962C8B-B14F-4D97-AF65-F5344CB8AC3E}">
        <p14:creationId xmlns:p14="http://schemas.microsoft.com/office/powerpoint/2010/main" val="18427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1874518" y="692023"/>
            <a:ext cx="844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 dụ  giống và khác so với ẩn dụ.</a:t>
            </a:r>
            <a:endParaRPr lang="vi-VN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93049"/>
              </p:ext>
            </p:extLst>
          </p:nvPr>
        </p:nvGraphicFramePr>
        <p:xfrm>
          <a:off x="953591" y="1913206"/>
          <a:ext cx="11238407" cy="4044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2046">
                  <a:extLst>
                    <a:ext uri="{9D8B030D-6E8A-4147-A177-3AD203B41FA5}">
                      <a16:colId xmlns:a16="http://schemas.microsoft.com/office/drawing/2014/main" val="1053697784"/>
                    </a:ext>
                  </a:extLst>
                </a:gridCol>
                <a:gridCol w="4958880">
                  <a:extLst>
                    <a:ext uri="{9D8B030D-6E8A-4147-A177-3AD203B41FA5}">
                      <a16:colId xmlns:a16="http://schemas.microsoft.com/office/drawing/2014/main" val="4099266100"/>
                    </a:ext>
                  </a:extLst>
                </a:gridCol>
                <a:gridCol w="4187481">
                  <a:extLst>
                    <a:ext uri="{9D8B030D-6E8A-4147-A177-3AD203B41FA5}">
                      <a16:colId xmlns:a16="http://schemas.microsoft.com/office/drawing/2014/main" val="1312383877"/>
                    </a:ext>
                  </a:extLst>
                </a:gridCol>
              </a:tblGrid>
              <a:tr h="848253">
                <a:tc>
                  <a:txBody>
                    <a:bodyPr/>
                    <a:lstStyle/>
                    <a:p>
                      <a:endParaRPr lang="vi-VN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Ẩn</a:t>
                      </a:r>
                      <a:r>
                        <a:rPr lang="vi-VN" sz="36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dụ</a:t>
                      </a:r>
                      <a:endParaRPr lang="vi-VN" sz="3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Hoán</a:t>
                      </a:r>
                      <a:r>
                        <a:rPr lang="vi-VN" sz="36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dụ</a:t>
                      </a:r>
                      <a:endParaRPr lang="vi-VN" sz="3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07213"/>
                  </a:ext>
                </a:extLst>
              </a:tr>
              <a:tr h="1621169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Giống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vi-VN" sz="3600" dirty="0">
                        <a:latin typeface="+mj-lt"/>
                      </a:endParaRPr>
                    </a:p>
                    <a:p>
                      <a:endParaRPr lang="vi-VN" sz="36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059610"/>
                  </a:ext>
                </a:extLst>
              </a:tr>
              <a:tr h="1575329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Khác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1874518" y="692023"/>
            <a:ext cx="844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 dụ  giống và khác so với ẩn dụ.</a:t>
            </a:r>
            <a:endParaRPr lang="vi-VN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53591" y="1913206"/>
          <a:ext cx="11238407" cy="4044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2046">
                  <a:extLst>
                    <a:ext uri="{9D8B030D-6E8A-4147-A177-3AD203B41FA5}">
                      <a16:colId xmlns:a16="http://schemas.microsoft.com/office/drawing/2014/main" val="1053697784"/>
                    </a:ext>
                  </a:extLst>
                </a:gridCol>
                <a:gridCol w="4958880">
                  <a:extLst>
                    <a:ext uri="{9D8B030D-6E8A-4147-A177-3AD203B41FA5}">
                      <a16:colId xmlns:a16="http://schemas.microsoft.com/office/drawing/2014/main" val="4099266100"/>
                    </a:ext>
                  </a:extLst>
                </a:gridCol>
                <a:gridCol w="4187481">
                  <a:extLst>
                    <a:ext uri="{9D8B030D-6E8A-4147-A177-3AD203B41FA5}">
                      <a16:colId xmlns:a16="http://schemas.microsoft.com/office/drawing/2014/main" val="1312383877"/>
                    </a:ext>
                  </a:extLst>
                </a:gridCol>
              </a:tblGrid>
              <a:tr h="848253">
                <a:tc>
                  <a:txBody>
                    <a:bodyPr/>
                    <a:lstStyle/>
                    <a:p>
                      <a:endParaRPr lang="vi-VN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Ẩn</a:t>
                      </a:r>
                      <a:r>
                        <a:rPr lang="vi-VN" sz="36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dụ</a:t>
                      </a:r>
                      <a:endParaRPr lang="vi-VN" sz="3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Hoán</a:t>
                      </a:r>
                      <a:r>
                        <a:rPr lang="vi-VN" sz="36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dụ</a:t>
                      </a:r>
                      <a:endParaRPr lang="vi-VN" sz="3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07213"/>
                  </a:ext>
                </a:extLst>
              </a:tr>
              <a:tr h="1621169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Giống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vi-VN" sz="3600" dirty="0">
                        <a:latin typeface="+mj-lt"/>
                      </a:endParaRPr>
                    </a:p>
                    <a:p>
                      <a:endParaRPr lang="vi-VN" sz="36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059610"/>
                  </a:ext>
                </a:extLst>
              </a:tr>
              <a:tr h="1575329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Khác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+mj-lt"/>
                      </a:endParaRPr>
                    </a:p>
                    <a:p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19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93719" y="2705206"/>
            <a:ext cx="8114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Gọi tên sự vật, hiện tượng này bằng tên sự vật, hiện tượng khác.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Làm tăng sức gợi hình, gợi cảm cho sự diễn đạt.</a:t>
            </a:r>
          </a:p>
          <a:p>
            <a:pPr marL="285750" indent="-285750">
              <a:buFontTx/>
              <a:buChar char="-"/>
            </a:pPr>
            <a:endParaRPr lang="vi-VN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3463" y="4452640"/>
            <a:ext cx="416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Dựa vào nét tương đồng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0449" y="4303100"/>
            <a:ext cx="4321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Dựa vào nét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2">
            <a:extLst>
              <a:ext uri="{FF2B5EF4-FFF2-40B4-BE49-F238E27FC236}">
                <a16:creationId xmlns:a16="http://schemas.microsoft.com/office/drawing/2014/main" id="{65019694-3DD1-A47A-F5A8-DDC67326B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30" y="815927"/>
            <a:ext cx="5861537" cy="25476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in </a:t>
            </a:r>
            <a:r>
              <a:rPr lang="en-US" altLang="en-US" sz="2800" b="1" dirty="0" err="1"/>
              <a:t>đậm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chỉ</a:t>
            </a:r>
            <a:r>
              <a:rPr lang="en-US" altLang="en-US" sz="2800" b="1" dirty="0"/>
              <a:t> ai, </a:t>
            </a:r>
            <a:r>
              <a:rPr lang="en-US" altLang="en-US" sz="2800" b="1" dirty="0" err="1"/>
              <a:t>chỉ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gì</a:t>
            </a:r>
            <a:r>
              <a:rPr lang="en-US" altLang="en-US" sz="2800" b="1" dirty="0"/>
              <a:t>? </a:t>
            </a:r>
          </a:p>
          <a:p>
            <a:pPr algn="ctr" eaLnBrk="1" hangingPunct="1"/>
            <a:r>
              <a:rPr lang="en-US" altLang="en-US" sz="2800" dirty="0" err="1"/>
              <a:t>Ngày</a:t>
            </a:r>
            <a:r>
              <a:rPr lang="en-US" altLang="en-US" sz="2800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Huế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đổ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máu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br>
              <a:rPr lang="en-US" altLang="en-US" sz="2800" u="sng" dirty="0"/>
            </a:br>
            <a:r>
              <a:rPr lang="en-US" altLang="en-US" sz="2800" dirty="0" err="1"/>
              <a:t>Chú</a:t>
            </a:r>
            <a:r>
              <a:rPr lang="en-US" altLang="en-US" sz="2800" dirty="0"/>
              <a:t> Hà </a:t>
            </a:r>
            <a:r>
              <a:rPr lang="en-US" altLang="en-US" sz="2800" dirty="0" err="1"/>
              <a:t>Nội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về</a:t>
            </a:r>
            <a:br>
              <a:rPr lang="en-US" altLang="en-US" sz="2800" dirty="0"/>
            </a:br>
            <a:r>
              <a:rPr lang="en-US" altLang="en-US" sz="2800" dirty="0" err="1"/>
              <a:t>Tình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cờ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cháu</a:t>
            </a:r>
            <a:endParaRPr lang="en-US" altLang="en-US" sz="2800" dirty="0"/>
          </a:p>
          <a:p>
            <a:pPr algn="ctr" eaLnBrk="1" hangingPunct="1"/>
            <a:r>
              <a:rPr lang="en-US" altLang="en-US" sz="2800" dirty="0" err="1"/>
              <a:t>Gặp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Bè</a:t>
            </a:r>
            <a:r>
              <a:rPr lang="en-US" altLang="en-US" sz="2800" b="1" dirty="0"/>
              <a:t>.</a:t>
            </a:r>
          </a:p>
          <a:p>
            <a:pPr eaLnBrk="1" hangingPunct="1"/>
            <a:r>
              <a:rPr lang="en-US" altLang="en-US" sz="2800" b="1" dirty="0"/>
              <a:t>    	                             </a:t>
            </a:r>
            <a:r>
              <a:rPr lang="en-US" altLang="en-US" sz="2800" i="1" dirty="0"/>
              <a:t>( </a:t>
            </a:r>
            <a:r>
              <a:rPr lang="en-US" altLang="en-US" sz="2800" i="1" dirty="0" err="1"/>
              <a:t>Tố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Hữu</a:t>
            </a:r>
            <a:r>
              <a:rPr lang="en-US" altLang="en-US" sz="2800" i="1" dirty="0"/>
              <a:t> )</a:t>
            </a:r>
            <a:br>
              <a:rPr lang="en-US" altLang="en-US" sz="2800" i="1" dirty="0"/>
            </a:br>
            <a:endParaRPr lang="en-US" altLang="en-US" sz="2800" i="1" dirty="0"/>
          </a:p>
        </p:txBody>
      </p:sp>
      <p:pic>
        <p:nvPicPr>
          <p:cNvPr id="16392" name="Picture 14" descr="c491c3a0n-bc3a0-be1bb8b-thc6b0c6a1ng-1968">
            <a:extLst>
              <a:ext uri="{FF2B5EF4-FFF2-40B4-BE49-F238E27FC236}">
                <a16:creationId xmlns:a16="http://schemas.microsoft.com/office/drawing/2014/main" id="{536D0331-9433-5FA3-A501-34F97CF1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2" y="426721"/>
            <a:ext cx="4360984" cy="3582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ình ảnh có liên quan">
            <a:extLst>
              <a:ext uri="{FF2B5EF4-FFF2-40B4-BE49-F238E27FC236}">
                <a16:creationId xmlns:a16="http://schemas.microsoft.com/office/drawing/2014/main" id="{2C1520EA-A5F6-04DD-7EAD-E610668B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1" y="4009292"/>
            <a:ext cx="4203895" cy="2534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5FFBF3-1154-4A79-A275-C200D7AC11BE}"/>
              </a:ext>
            </a:extLst>
          </p:cNvPr>
          <p:cNvSpPr txBox="1"/>
          <p:nvPr/>
        </p:nvSpPr>
        <p:spPr>
          <a:xfrm>
            <a:off x="5387926" y="3944601"/>
            <a:ext cx="68040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b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Hoàng Trung Thông)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2">
            <a:extLst>
              <a:ext uri="{FF2B5EF4-FFF2-40B4-BE49-F238E27FC236}">
                <a16:creationId xmlns:a16="http://schemas.microsoft.com/office/drawing/2014/main" id="{65019694-3DD1-A47A-F5A8-DDC67326B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524000"/>
            <a:ext cx="4518074" cy="264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 err="1"/>
              <a:t>Ngày</a:t>
            </a:r>
            <a:r>
              <a:rPr lang="en-US" altLang="en-US" sz="2400" b="1" dirty="0"/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Huế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đổ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máu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br>
              <a:rPr lang="en-US" altLang="en-US" sz="2400" b="1" u="sng" dirty="0"/>
            </a:br>
            <a:r>
              <a:rPr lang="en-US" altLang="en-US" sz="2400" b="1" dirty="0" err="1"/>
              <a:t>Chú</a:t>
            </a:r>
            <a:r>
              <a:rPr lang="en-US" altLang="en-US" sz="2400" b="1" dirty="0"/>
              <a:t> Hà </a:t>
            </a:r>
            <a:r>
              <a:rPr lang="en-US" altLang="en-US" sz="2400" b="1" dirty="0" err="1"/>
              <a:t>Nội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về</a:t>
            </a:r>
            <a:br>
              <a:rPr lang="en-US" altLang="en-US" sz="2400" b="1" dirty="0"/>
            </a:br>
            <a:r>
              <a:rPr lang="en-US" altLang="en-US" sz="2400" b="1" dirty="0" err="1"/>
              <a:t>Tình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chú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cháu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 err="1"/>
              <a:t>Gặp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Bè</a:t>
            </a:r>
            <a:r>
              <a:rPr lang="en-US" altLang="en-US" sz="2400" b="1" dirty="0"/>
              <a:t>.</a:t>
            </a:r>
          </a:p>
          <a:p>
            <a:pPr eaLnBrk="1" hangingPunct="1"/>
            <a:r>
              <a:rPr lang="en-US" altLang="en-US" sz="2400" b="1" dirty="0"/>
              <a:t>    	 </a:t>
            </a:r>
            <a:r>
              <a:rPr lang="en-US" altLang="en-US" sz="2400" b="1" i="1" dirty="0"/>
              <a:t>( </a:t>
            </a:r>
            <a:r>
              <a:rPr lang="en-US" altLang="en-US" sz="2400" b="1" i="1" dirty="0" err="1"/>
              <a:t>Tố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Hữu</a:t>
            </a:r>
            <a:r>
              <a:rPr lang="en-US" altLang="en-US" sz="2400" b="1" i="1" dirty="0"/>
              <a:t> )</a:t>
            </a:r>
            <a:br>
              <a:rPr lang="en-US" altLang="en-US" sz="2400" b="1" i="1" dirty="0"/>
            </a:br>
            <a:endParaRPr lang="en-US" altLang="en-US" sz="2400" b="1" i="1" dirty="0"/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2CCB93B9-DA02-F7E6-2BB6-E9FF32718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562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D169823C-9355-743D-BC02-61053B78C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305426"/>
            <a:ext cx="1981200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D2"/>
                </a:solidFill>
              </a:rPr>
              <a:t>Chiến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tranh</a:t>
            </a:r>
            <a:endParaRPr lang="en-US" altLang="en-US" sz="2400" b="1" dirty="0">
              <a:solidFill>
                <a:srgbClr val="0000D2"/>
              </a:solidFill>
            </a:endParaRPr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id="{CF364B46-6A92-2787-FE6D-5FCF3E81D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6096000"/>
            <a:ext cx="685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07FA7C16-0F14-4D5E-95AB-4AC1938A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8674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Lấy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dấu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hiệu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gọi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392" name="Picture 14" descr="c491c3a0n-bc3a0-be1bb8b-thc6b0c6a1ng-1968">
            <a:extLst>
              <a:ext uri="{FF2B5EF4-FFF2-40B4-BE49-F238E27FC236}">
                <a16:creationId xmlns:a16="http://schemas.microsoft.com/office/drawing/2014/main" id="{536D0331-9433-5FA3-A501-34F97CF1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3810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90FE55AB-CB2D-1163-97D9-5DEA54C9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/>
              <a:t>“</a:t>
            </a:r>
            <a:r>
              <a:rPr lang="en-US" altLang="en-US" sz="2400" b="1" dirty="0" err="1"/>
              <a:t>đổ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máu</a:t>
            </a:r>
            <a:r>
              <a:rPr lang="en-US" altLang="en-US" sz="2400" b="1" dirty="0"/>
              <a:t>”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4D24DAE-D51C-7549-AFF2-53EC3DDF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10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/>
              <a:t>“</a:t>
            </a:r>
            <a:r>
              <a:rPr lang="en-US" altLang="en-US" sz="2400" b="1" dirty="0" err="1"/>
              <a:t>Huế</a:t>
            </a:r>
            <a:r>
              <a:rPr lang="en-US" altLang="en-US" sz="2400" b="1" dirty="0"/>
              <a:t>”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73D6CF5-C8F5-A9C0-DF50-CC56A638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10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Người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dân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xứ</a:t>
            </a:r>
            <a:r>
              <a:rPr lang="en-US" altLang="en-US" sz="2400" b="1" dirty="0">
                <a:solidFill>
                  <a:srgbClr val="0000D2"/>
                </a:solidFill>
              </a:rPr>
              <a:t> </a:t>
            </a:r>
            <a:r>
              <a:rPr lang="en-US" altLang="en-US" sz="2400" b="1" dirty="0" err="1">
                <a:solidFill>
                  <a:srgbClr val="0000D2"/>
                </a:solidFill>
              </a:rPr>
              <a:t>Huế</a:t>
            </a:r>
            <a:endParaRPr lang="en-US" altLang="en-US" sz="2400" b="1" dirty="0">
              <a:solidFill>
                <a:srgbClr val="0000D2"/>
              </a:solidFill>
            </a:endParaRPr>
          </a:p>
        </p:txBody>
      </p:sp>
      <p:sp>
        <p:nvSpPr>
          <p:cNvPr id="5" name="Line 18">
            <a:extLst>
              <a:ext uri="{FF2B5EF4-FFF2-40B4-BE49-F238E27FC236}">
                <a16:creationId xmlns:a16="http://schemas.microsoft.com/office/drawing/2014/main" id="{1D2E749A-CF42-C5F6-B268-05C99656E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038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AAC734F-A827-246C-2A1D-F65E14945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1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Lấy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chứa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đựng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gọi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chứa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đựng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EE9707F9-AB9B-7413-C507-3E8644F0C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648200"/>
            <a:ext cx="685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" grpId="0"/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>
            <a:extLst>
              <a:ext uri="{FF2B5EF4-FFF2-40B4-BE49-F238E27FC236}">
                <a16:creationId xmlns:a16="http://schemas.microsoft.com/office/drawing/2014/main" id="{B1C510E1-2AE1-3230-169B-622ECFD3F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5305425"/>
            <a:ext cx="216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(Một bộ phận)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1BB407A-9C64-6DB0-BAEE-A0C508558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4703764"/>
            <a:ext cx="202565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</a:rPr>
              <a:t>Bàn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</a:rPr>
              <a:t> 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3151A-3B76-90A5-CAE1-E2236B62D9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5029201"/>
            <a:ext cx="762000" cy="9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9">
            <a:extLst>
              <a:ext uri="{FF2B5EF4-FFF2-40B4-BE49-F238E27FC236}">
                <a16:creationId xmlns:a16="http://schemas.microsoft.com/office/drawing/2014/main" id="{58005D77-9541-9896-52E4-02AF02CEB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1"/>
            <a:ext cx="2819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lao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động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0FFAFBEF-941E-39BE-46BB-A2C4E0250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5334000"/>
            <a:ext cx="278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</a:t>
            </a:r>
            <a:r>
              <a:rPr lang="en-US" altLang="en-US" sz="2400" b="1" i="1">
                <a:solidFill>
                  <a:srgbClr val="0000D2"/>
                </a:solidFill>
              </a:rPr>
              <a:t>(Toàn thể)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EA9E87-7E88-9704-15E8-837FD5A948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2601" y="6172200"/>
            <a:ext cx="746125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9">
            <a:extLst>
              <a:ext uri="{FF2B5EF4-FFF2-40B4-BE49-F238E27FC236}">
                <a16:creationId xmlns:a16="http://schemas.microsoft.com/office/drawing/2014/main" id="{925E87FF-DBD0-F4EF-1624-351A13892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43600"/>
            <a:ext cx="740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</a:rPr>
              <a:t>Lấy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bộ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phận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gọi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toàn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298" name="Rectangle 121">
            <a:extLst>
              <a:ext uri="{FF2B5EF4-FFF2-40B4-BE49-F238E27FC236}">
                <a16:creationId xmlns:a16="http://schemas.microsoft.com/office/drawing/2014/main" id="{6C50281A-1864-0CD4-0337-F82C9ED8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399" y="3243264"/>
            <a:ext cx="5246077" cy="1252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200" b="1" i="1" u="sng" dirty="0">
                <a:solidFill>
                  <a:srgbClr val="0000D2"/>
                </a:solidFill>
                <a:cs typeface="Times New Roman" panose="02020603050405020304" pitchFamily="18" charset="0"/>
              </a:rPr>
              <a:t>  </a:t>
            </a:r>
          </a:p>
          <a:p>
            <a:pPr algn="ctr" eaLnBrk="1" hangingPunct="1"/>
            <a:r>
              <a:rPr lang="en-US" altLang="en-US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2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Bàn</a:t>
            </a:r>
            <a:r>
              <a:rPr lang="en-US" altLang="en-US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làm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nên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tất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cả</a:t>
            </a:r>
            <a:br>
              <a:rPr lang="en-US" altLang="en-US" sz="2200" b="1" dirty="0">
                <a:cs typeface="Times New Roman" panose="02020603050405020304" pitchFamily="18" charset="0"/>
              </a:rPr>
            </a:br>
            <a:r>
              <a:rPr lang="en-US" altLang="en-US" sz="2200" b="1" dirty="0"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sức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sỏi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cũng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cơm</a:t>
            </a:r>
            <a:r>
              <a:rPr lang="en-US" altLang="en-US" sz="2200" b="1" dirty="0">
                <a:cs typeface="Times New Roman" panose="02020603050405020304" pitchFamily="18" charset="0"/>
              </a:rPr>
              <a:t>.</a:t>
            </a:r>
            <a:br>
              <a:rPr lang="en-US" altLang="en-US" sz="2200" b="1" dirty="0">
                <a:cs typeface="Times New Roman" panose="02020603050405020304" pitchFamily="18" charset="0"/>
              </a:rPr>
            </a:br>
            <a:r>
              <a:rPr lang="en-US" altLang="en-US" sz="2200" b="1" dirty="0"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200" b="1" i="1" dirty="0">
                <a:cs typeface="Times New Roman" panose="02020603050405020304" pitchFamily="18" charset="0"/>
              </a:rPr>
              <a:t>( </a:t>
            </a:r>
            <a:r>
              <a:rPr lang="en-US" altLang="en-US" b="1" i="1" dirty="0">
                <a:cs typeface="Times New Roman" panose="02020603050405020304" pitchFamily="18" charset="0"/>
              </a:rPr>
              <a:t>Hoàng Trung Thông ) </a:t>
            </a:r>
            <a:br>
              <a:rPr lang="en-US" altLang="en-US" b="1" i="1" dirty="0">
                <a:cs typeface="Times New Roman" panose="02020603050405020304" pitchFamily="18" charset="0"/>
              </a:rPr>
            </a:br>
            <a:endParaRPr lang="en-US" altLang="en-US" b="1" i="1" dirty="0">
              <a:cs typeface="Times New Roman" panose="02020603050405020304" pitchFamily="18" charset="0"/>
            </a:endParaRPr>
          </a:p>
        </p:txBody>
      </p:sp>
      <p:pic>
        <p:nvPicPr>
          <p:cNvPr id="12299" name="Picture 18" descr="Hình ảnh có liên quan">
            <a:extLst>
              <a:ext uri="{FF2B5EF4-FFF2-40B4-BE49-F238E27FC236}">
                <a16:creationId xmlns:a16="http://schemas.microsoft.com/office/drawing/2014/main" id="{76E68E32-AE31-BBB5-9272-E73BFB87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1"/>
            <a:ext cx="4419600" cy="380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20" grpId="0" animBg="1"/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1">
            <a:extLst>
              <a:ext uri="{FF2B5EF4-FFF2-40B4-BE49-F238E27FC236}">
                <a16:creationId xmlns:a16="http://schemas.microsoft.com/office/drawing/2014/main" id="{1AEADC62-697C-AA35-007A-B3474F2E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13013"/>
            <a:ext cx="8229600" cy="2247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 dirty="0">
                <a:cs typeface="Times New Roman" panose="02020603050405020304" pitchFamily="18" charset="0"/>
              </a:rPr>
              <a:t>-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Lấy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dấu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hiệu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sự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vật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để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gọi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sự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vật</a:t>
            </a:r>
            <a:r>
              <a:rPr lang="en-US" altLang="en-US" sz="3200" b="1" i="1" dirty="0"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3200" b="1" i="1" dirty="0">
                <a:cs typeface="Times New Roman" panose="02020603050405020304" pitchFamily="18" charset="0"/>
              </a:rPr>
              <a:t>-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Lấy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vật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chứa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đựng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để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gọi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vật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chứa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đựng</a:t>
            </a:r>
            <a:r>
              <a:rPr lang="en-US" altLang="en-US" sz="3200" b="1" i="1" dirty="0"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3200" b="1" i="1" dirty="0">
                <a:cs typeface="Times New Roman" panose="02020603050405020304" pitchFamily="18" charset="0"/>
              </a:rPr>
              <a:t>-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Lấy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để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gọi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toàn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thể</a:t>
            </a:r>
            <a:r>
              <a:rPr lang="en-US" altLang="en-US" sz="3200" b="1" i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200" b="1" i="1" dirty="0">
              <a:cs typeface="Times New Roman" panose="02020603050405020304" pitchFamily="18" charset="0"/>
            </a:endParaRPr>
          </a:p>
        </p:txBody>
      </p:sp>
      <p:sp>
        <p:nvSpPr>
          <p:cNvPr id="13315" name="Rectangle 10">
            <a:extLst>
              <a:ext uri="{FF2B5EF4-FFF2-40B4-BE49-F238E27FC236}">
                <a16:creationId xmlns:a16="http://schemas.microsoft.com/office/drawing/2014/main" id="{1C1113C2-2D5B-F288-8C67-E706CC0C3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05000"/>
            <a:ext cx="3962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mối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</a:rPr>
              <a:t>hoán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dụ</a:t>
            </a:r>
            <a:r>
              <a:rPr lang="en-US" altLang="en-US" sz="3200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25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1">
            <a:extLst>
              <a:ext uri="{FF2B5EF4-FFF2-40B4-BE49-F238E27FC236}">
                <a16:creationId xmlns:a16="http://schemas.microsoft.com/office/drawing/2014/main" id="{1AEADC62-697C-AA35-007A-B3474F2E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956593"/>
            <a:ext cx="7680961" cy="5050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dirty="0"/>
              <a:t>PHIẾU HỌC TẬP SỐ 2:  </a:t>
            </a:r>
          </a:p>
          <a:p>
            <a:pPr algn="ctr"/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2 </a:t>
            </a:r>
            <a:r>
              <a:rPr lang="en-US" sz="3200" b="1" dirty="0" err="1"/>
              <a:t>phút</a:t>
            </a:r>
            <a:r>
              <a:rPr lang="en-US" sz="3200" b="1" dirty="0"/>
              <a:t> </a:t>
            </a:r>
          </a:p>
          <a:p>
            <a:r>
              <a:rPr lang="en-US" sz="3200" dirty="0"/>
              <a:t>*</a:t>
            </a:r>
            <a:r>
              <a:rPr lang="en-US" sz="3200" dirty="0" err="1"/>
              <a:t>Cụm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: </a:t>
            </a:r>
          </a:p>
          <a:p>
            <a:r>
              <a:rPr lang="en-US" sz="3200" dirty="0"/>
              <a:t>-  </a:t>
            </a:r>
            <a:r>
              <a:rPr lang="en-US" sz="3200" dirty="0" err="1"/>
              <a:t>Khỏe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:</a:t>
            </a:r>
          </a:p>
          <a:p>
            <a:r>
              <a:rPr lang="en-US" sz="3200" dirty="0"/>
              <a:t>- 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cá</a:t>
            </a:r>
            <a:r>
              <a:rPr lang="en-US" sz="3200" dirty="0"/>
              <a:t> </a:t>
            </a:r>
            <a:r>
              <a:rPr lang="en-US" sz="3200" dirty="0" err="1"/>
              <a:t>sấu</a:t>
            </a:r>
            <a:endParaRPr lang="en-US" sz="3200" dirty="0"/>
          </a:p>
          <a:p>
            <a:r>
              <a:rPr lang="en-US" sz="3200" dirty="0"/>
              <a:t>*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cụm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 </a:t>
            </a:r>
            <a:r>
              <a:rPr lang="en-US" sz="3200" b="1" dirty="0" err="1"/>
              <a:t>xảo</a:t>
            </a:r>
            <a:r>
              <a:rPr lang="en-US" sz="3200" b="1" dirty="0"/>
              <a:t>, </a:t>
            </a:r>
            <a:r>
              <a:rPr lang="en-US" sz="3200" b="1" dirty="0" err="1"/>
              <a:t>giả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, </a:t>
            </a:r>
            <a:r>
              <a:rPr lang="en-US" sz="3200" b="1" dirty="0" err="1"/>
              <a:t>giả</a:t>
            </a:r>
            <a:r>
              <a:rPr lang="en-US" sz="3200" b="1" dirty="0"/>
              <a:t> </a:t>
            </a:r>
            <a:r>
              <a:rPr lang="en-US" sz="3200" b="1" dirty="0" err="1"/>
              <a:t>vờ</a:t>
            </a:r>
            <a:r>
              <a:rPr lang="en-US" sz="3200" b="1" dirty="0"/>
              <a:t> </a:t>
            </a:r>
            <a:r>
              <a:rPr lang="en-US" sz="3200" b="1" dirty="0" err="1"/>
              <a:t>tốt</a:t>
            </a:r>
            <a:r>
              <a:rPr lang="en-US" sz="3200" b="1" dirty="0"/>
              <a:t> </a:t>
            </a:r>
            <a:r>
              <a:rPr lang="en-US" sz="3200" b="1" dirty="0" err="1"/>
              <a:t>bụng</a:t>
            </a:r>
            <a:r>
              <a:rPr lang="en-US" sz="3200" b="1" dirty="0"/>
              <a:t> </a:t>
            </a:r>
            <a:r>
              <a:rPr lang="en-US" sz="3200" b="1" dirty="0" err="1"/>
              <a:t>nhân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kẻ</a:t>
            </a:r>
            <a:r>
              <a:rPr lang="en-US" sz="3200" b="1" dirty="0"/>
              <a:t> </a:t>
            </a:r>
            <a:r>
              <a:rPr lang="en-US" sz="3200" b="1" dirty="0" err="1"/>
              <a:t>xấu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- </a:t>
            </a:r>
            <a:r>
              <a:rPr lang="en-US" sz="3200" b="1" dirty="0" err="1"/>
              <a:t>Rất</a:t>
            </a:r>
            <a:r>
              <a:rPr lang="en-US" sz="3200" b="1" dirty="0"/>
              <a:t> </a:t>
            </a:r>
            <a:r>
              <a:rPr lang="en-US" sz="3200" b="1" dirty="0" err="1"/>
              <a:t>khỏe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3317" name="Rectangle 12">
            <a:extLst>
              <a:ext uri="{FF2B5EF4-FFF2-40B4-BE49-F238E27FC236}">
                <a16:creationId xmlns:a16="http://schemas.microsoft.com/office/drawing/2014/main" id="{DEA3CC49-B78E-A0BB-7E62-DAECD5E95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150055"/>
            <a:ext cx="5087815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từ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7" descr="cá sấu khóc">
            <a:extLst>
              <a:ext uri="{FF2B5EF4-FFF2-40B4-BE49-F238E27FC236}">
                <a16:creationId xmlns:a16="http://schemas.microsoft.com/office/drawing/2014/main" id="{E77B7B53-B055-FAF1-01E1-8C90E896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921340"/>
            <a:ext cx="4173416" cy="332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voi">
            <a:extLst>
              <a:ext uri="{FF2B5EF4-FFF2-40B4-BE49-F238E27FC236}">
                <a16:creationId xmlns:a16="http://schemas.microsoft.com/office/drawing/2014/main" id="{CDF241A1-DF5A-EEE6-9B10-6AA126EF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962484"/>
            <a:ext cx="3727938" cy="295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1">
            <a:extLst>
              <a:ext uri="{FF2B5EF4-FFF2-40B4-BE49-F238E27FC236}">
                <a16:creationId xmlns:a16="http://schemas.microsoft.com/office/drawing/2014/main" id="{1AEADC62-697C-AA35-007A-B3474F2E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1716258"/>
            <a:ext cx="7680961" cy="43047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>
                <a:cs typeface="Times New Roman" panose="02020603050405020304" pitchFamily="18" charset="0"/>
              </a:rPr>
              <a:t>Thành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ngữ</a:t>
            </a:r>
            <a:endParaRPr lang="en-US" altLang="en-US" sz="3200" b="1" i="1" dirty="0">
              <a:cs typeface="Times New Roman" panose="02020603050405020304" pitchFamily="18" charset="0"/>
            </a:endParaRPr>
          </a:p>
          <a:p>
            <a:r>
              <a:rPr lang="en-US" sz="3200" dirty="0" err="1"/>
              <a:t>Vd</a:t>
            </a:r>
            <a:r>
              <a:rPr lang="en-US" sz="3200" dirty="0"/>
              <a:t> : </a:t>
            </a:r>
            <a:r>
              <a:rPr lang="en-US" sz="3200" dirty="0" err="1"/>
              <a:t>khỏe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: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khỏe</a:t>
            </a:r>
            <a:endParaRPr lang="en-US" sz="3200" dirty="0"/>
          </a:p>
          <a:p>
            <a:r>
              <a:rPr lang="en-US" sz="3200" b="1" dirty="0" err="1"/>
              <a:t>Vd</a:t>
            </a:r>
            <a:r>
              <a:rPr lang="en-US" sz="3200" b="1" dirty="0"/>
              <a:t> 2: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mắt</a:t>
            </a:r>
            <a:r>
              <a:rPr lang="en-US" sz="3200" b="1" dirty="0"/>
              <a:t> </a:t>
            </a:r>
            <a:r>
              <a:rPr lang="en-US" sz="3200" b="1" dirty="0" err="1"/>
              <a:t>cá</a:t>
            </a:r>
            <a:r>
              <a:rPr lang="en-US" sz="3200" b="1" dirty="0"/>
              <a:t> </a:t>
            </a:r>
            <a:r>
              <a:rPr lang="en-US" sz="3200" b="1" dirty="0" err="1"/>
              <a:t>sấu</a:t>
            </a:r>
            <a:endParaRPr lang="en-US" sz="3200" b="1" dirty="0"/>
          </a:p>
          <a:p>
            <a:r>
              <a:rPr lang="en-US" sz="3200" b="1" dirty="0"/>
              <a:t>-&gt;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 </a:t>
            </a:r>
            <a:r>
              <a:rPr lang="en-US" sz="3200" b="1" dirty="0" err="1"/>
              <a:t>xảo</a:t>
            </a:r>
            <a:r>
              <a:rPr lang="en-US" sz="3200" b="1" dirty="0"/>
              <a:t>, </a:t>
            </a:r>
            <a:r>
              <a:rPr lang="en-US" sz="3200" b="1" dirty="0" err="1"/>
              <a:t>giả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, </a:t>
            </a:r>
            <a:r>
              <a:rPr lang="en-US" sz="3200" b="1" dirty="0" err="1"/>
              <a:t>giả</a:t>
            </a:r>
            <a:r>
              <a:rPr lang="en-US" sz="3200" b="1" dirty="0"/>
              <a:t> </a:t>
            </a:r>
            <a:r>
              <a:rPr lang="en-US" sz="3200" b="1" dirty="0" err="1"/>
              <a:t>vờ</a:t>
            </a:r>
            <a:r>
              <a:rPr lang="en-US" sz="3200" b="1" dirty="0"/>
              <a:t> </a:t>
            </a:r>
            <a:r>
              <a:rPr lang="en-US" sz="3200" b="1" dirty="0" err="1"/>
              <a:t>tốt</a:t>
            </a:r>
            <a:r>
              <a:rPr lang="en-US" sz="3200" b="1" dirty="0"/>
              <a:t> </a:t>
            </a:r>
            <a:r>
              <a:rPr lang="en-US" sz="3200" b="1" dirty="0" err="1"/>
              <a:t>bụng</a:t>
            </a:r>
            <a:r>
              <a:rPr lang="en-US" sz="3200" b="1" dirty="0"/>
              <a:t> </a:t>
            </a:r>
            <a:r>
              <a:rPr lang="en-US" sz="3200" b="1" dirty="0" err="1"/>
              <a:t>nhân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kẻ</a:t>
            </a:r>
            <a:r>
              <a:rPr lang="en-US" sz="3200" b="1" dirty="0"/>
              <a:t> </a:t>
            </a:r>
            <a:r>
              <a:rPr lang="en-US" sz="3200" b="1"/>
              <a:t>xấu</a:t>
            </a:r>
            <a:endParaRPr lang="en-US" sz="3200" dirty="0"/>
          </a:p>
          <a:p>
            <a:pPr eaLnBrk="1" hangingPunct="1"/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7" name="Rectangle 12">
            <a:extLst>
              <a:ext uri="{FF2B5EF4-FFF2-40B4-BE49-F238E27FC236}">
                <a16:creationId xmlns:a16="http://schemas.microsoft.com/office/drawing/2014/main" id="{DEA3CC49-B78E-A0BB-7E62-DAECD5E95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1219200"/>
            <a:ext cx="5087815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từ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7" descr="cá sấu khóc">
            <a:extLst>
              <a:ext uri="{FF2B5EF4-FFF2-40B4-BE49-F238E27FC236}">
                <a16:creationId xmlns:a16="http://schemas.microsoft.com/office/drawing/2014/main" id="{E77B7B53-B055-FAF1-01E1-8C90E896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193366"/>
            <a:ext cx="4173416" cy="332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voi">
            <a:extLst>
              <a:ext uri="{FF2B5EF4-FFF2-40B4-BE49-F238E27FC236}">
                <a16:creationId xmlns:a16="http://schemas.microsoft.com/office/drawing/2014/main" id="{CDF241A1-DF5A-EEE6-9B10-6AA126EF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6" y="339970"/>
            <a:ext cx="4820529" cy="295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0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67409" y="-1"/>
            <a:ext cx="10416207" cy="5928911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3565291" y="1233889"/>
            <a:ext cx="5068888" cy="38925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2625998" y="2617563"/>
            <a:ext cx="88503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6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 1 :KHỞI ĐỘNG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Arrow: Right 25">
            <a:hlinkClick r:id="rId4" action="ppaction://hlinkfile"/>
            <a:extLst>
              <a:ext uri="{FF2B5EF4-FFF2-40B4-BE49-F238E27FC236}">
                <a16:creationId xmlns:a16="http://schemas.microsoft.com/office/drawing/2014/main" id="{894B749F-225B-80C9-A6F2-389DDC10D3D1}"/>
              </a:ext>
            </a:extLst>
          </p:cNvPr>
          <p:cNvSpPr/>
          <p:nvPr/>
        </p:nvSpPr>
        <p:spPr>
          <a:xfrm>
            <a:off x="2139951" y="5500468"/>
            <a:ext cx="617317" cy="5627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1">
            <a:extLst>
              <a:ext uri="{FF2B5EF4-FFF2-40B4-BE49-F238E27FC236}">
                <a16:creationId xmlns:a16="http://schemas.microsoft.com/office/drawing/2014/main" id="{1AEADC62-697C-AA35-007A-B3474F2E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1716258"/>
            <a:ext cx="7680961" cy="43047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>
                <a:cs typeface="Times New Roman" panose="02020603050405020304" pitchFamily="18" charset="0"/>
              </a:rPr>
              <a:t>Thành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ngữ</a:t>
            </a:r>
            <a:endParaRPr lang="en-US" altLang="en-US" sz="3200" b="1" i="1" dirty="0">
              <a:cs typeface="Times New Roman" panose="02020603050405020304" pitchFamily="18" charset="0"/>
            </a:endParaRPr>
          </a:p>
          <a:p>
            <a:r>
              <a:rPr lang="en-US" sz="3200" dirty="0" err="1"/>
              <a:t>Vd</a:t>
            </a:r>
            <a:r>
              <a:rPr lang="en-US" sz="3200" dirty="0"/>
              <a:t> : </a:t>
            </a:r>
            <a:r>
              <a:rPr lang="en-US" sz="3200" dirty="0" err="1"/>
              <a:t>khỏe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: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khỏe</a:t>
            </a:r>
            <a:endParaRPr lang="en-US" sz="3200" dirty="0"/>
          </a:p>
          <a:p>
            <a:r>
              <a:rPr lang="en-US" sz="3200" dirty="0"/>
              <a:t>=&gt;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gốc</a:t>
            </a:r>
            <a:r>
              <a:rPr lang="en-US" sz="3200" dirty="0"/>
              <a:t> </a:t>
            </a:r>
          </a:p>
          <a:p>
            <a:r>
              <a:rPr lang="en-US" sz="3200" b="1" dirty="0" err="1"/>
              <a:t>Vd</a:t>
            </a:r>
            <a:r>
              <a:rPr lang="en-US" sz="3200" b="1" dirty="0"/>
              <a:t> 2: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mắt</a:t>
            </a:r>
            <a:r>
              <a:rPr lang="en-US" sz="3200" b="1" dirty="0"/>
              <a:t> </a:t>
            </a:r>
            <a:r>
              <a:rPr lang="en-US" sz="3200" b="1" dirty="0" err="1"/>
              <a:t>cá</a:t>
            </a:r>
            <a:r>
              <a:rPr lang="en-US" sz="3200" b="1" dirty="0"/>
              <a:t> </a:t>
            </a:r>
            <a:r>
              <a:rPr lang="en-US" sz="3200" b="1" dirty="0" err="1"/>
              <a:t>sấu</a:t>
            </a:r>
            <a:endParaRPr lang="en-US" sz="3200" b="1" dirty="0"/>
          </a:p>
          <a:p>
            <a:r>
              <a:rPr lang="en-US" sz="3200" b="1" dirty="0"/>
              <a:t>-&gt;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 </a:t>
            </a:r>
            <a:r>
              <a:rPr lang="en-US" sz="3200" b="1" dirty="0" err="1"/>
              <a:t>xảo</a:t>
            </a:r>
            <a:r>
              <a:rPr lang="en-US" sz="3200" b="1" dirty="0"/>
              <a:t>, </a:t>
            </a:r>
            <a:r>
              <a:rPr lang="en-US" sz="3200" b="1" dirty="0" err="1"/>
              <a:t>giả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, </a:t>
            </a:r>
            <a:r>
              <a:rPr lang="en-US" sz="3200" b="1" dirty="0" err="1"/>
              <a:t>giả</a:t>
            </a:r>
            <a:r>
              <a:rPr lang="en-US" sz="3200" b="1" dirty="0"/>
              <a:t> </a:t>
            </a:r>
            <a:r>
              <a:rPr lang="en-US" sz="3200" b="1" dirty="0" err="1"/>
              <a:t>vờ</a:t>
            </a:r>
            <a:r>
              <a:rPr lang="en-US" sz="3200" b="1" dirty="0"/>
              <a:t> </a:t>
            </a:r>
            <a:r>
              <a:rPr lang="en-US" sz="3200" b="1" dirty="0" err="1"/>
              <a:t>tốt</a:t>
            </a:r>
            <a:r>
              <a:rPr lang="en-US" sz="3200" b="1" dirty="0"/>
              <a:t> </a:t>
            </a:r>
            <a:r>
              <a:rPr lang="en-US" sz="3200" b="1" dirty="0" err="1"/>
              <a:t>bụng</a:t>
            </a:r>
            <a:r>
              <a:rPr lang="en-US" sz="3200" b="1" dirty="0"/>
              <a:t> </a:t>
            </a:r>
            <a:r>
              <a:rPr lang="en-US" sz="3200" b="1" dirty="0" err="1"/>
              <a:t>nhân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kẻ</a:t>
            </a:r>
            <a:r>
              <a:rPr lang="en-US" sz="3200" b="1" dirty="0"/>
              <a:t> </a:t>
            </a:r>
            <a:r>
              <a:rPr lang="en-US" sz="3200" b="1" dirty="0" err="1"/>
              <a:t>xấu</a:t>
            </a:r>
            <a:r>
              <a:rPr lang="en-US" sz="3200" b="1" dirty="0"/>
              <a:t> =&gt;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/>
              <a:t>chuyển</a:t>
            </a:r>
            <a:endParaRPr lang="en-US" sz="3200" dirty="0"/>
          </a:p>
          <a:p>
            <a:pPr eaLnBrk="1" hangingPunct="1"/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7" name="Rectangle 12">
            <a:extLst>
              <a:ext uri="{FF2B5EF4-FFF2-40B4-BE49-F238E27FC236}">
                <a16:creationId xmlns:a16="http://schemas.microsoft.com/office/drawing/2014/main" id="{DEA3CC49-B78E-A0BB-7E62-DAECD5E95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1219200"/>
            <a:ext cx="5087815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từ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7" descr="cá sấu khóc">
            <a:extLst>
              <a:ext uri="{FF2B5EF4-FFF2-40B4-BE49-F238E27FC236}">
                <a16:creationId xmlns:a16="http://schemas.microsoft.com/office/drawing/2014/main" id="{E77B7B53-B055-FAF1-01E1-8C90E896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193366"/>
            <a:ext cx="4173416" cy="332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voi">
            <a:extLst>
              <a:ext uri="{FF2B5EF4-FFF2-40B4-BE49-F238E27FC236}">
                <a16:creationId xmlns:a16="http://schemas.microsoft.com/office/drawing/2014/main" id="{CDF241A1-DF5A-EEE6-9B10-6AA126EF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6" y="339970"/>
            <a:ext cx="4820529" cy="295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4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1">
            <a:extLst>
              <a:ext uri="{FF2B5EF4-FFF2-40B4-BE49-F238E27FC236}">
                <a16:creationId xmlns:a16="http://schemas.microsoft.com/office/drawing/2014/main" id="{1AEADC62-697C-AA35-007A-B3474F2E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1716258"/>
            <a:ext cx="8918917" cy="43047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Thành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- 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cụm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từ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cố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biểu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thị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ý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nghĩa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hoàn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chỉnh</a:t>
            </a:r>
            <a:r>
              <a:rPr lang="en-US" altLang="en-US" sz="3200" b="1" i="1" dirty="0"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i="1" dirty="0">
                <a:cs typeface="Times New Roman" panose="02020603050405020304" pitchFamily="18" charset="0"/>
              </a:rPr>
              <a:t>-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Nghĩa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ngữ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giải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thích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nghĩa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gốc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hoặc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nghĩa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chuyển</a:t>
            </a:r>
            <a:r>
              <a:rPr lang="en-US" altLang="en-US" sz="3200" b="1" i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7" name="Rectangle 12">
            <a:extLst>
              <a:ext uri="{FF2B5EF4-FFF2-40B4-BE49-F238E27FC236}">
                <a16:creationId xmlns:a16="http://schemas.microsoft.com/office/drawing/2014/main" id="{DEA3CC49-B78E-A0BB-7E62-DAECD5E95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837027"/>
            <a:ext cx="3962400" cy="12309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từ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661375" y="995764"/>
            <a:ext cx="9388698" cy="4368800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1944710" y="1233889"/>
            <a:ext cx="8873543" cy="38925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3260908" y="2371909"/>
            <a:ext cx="70024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 ĐỘNG 3 : LUYỆN TẬP: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661375" y="995764"/>
            <a:ext cx="9388698" cy="4368800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1944710" y="1233889"/>
            <a:ext cx="8873543" cy="38925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3260908" y="2371909"/>
            <a:ext cx="70024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6000" b="1" dirty="0">
                <a:solidFill>
                  <a:srgbClr val="70AD4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LUYỆN TẬP:</a:t>
            </a:r>
            <a:endParaRPr lang="zh-CN" altLang="en-US" sz="6000" b="1" dirty="0">
              <a:solidFill>
                <a:srgbClr val="70AD47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483AB-F64D-D6B4-6A63-CA8918A0F798}"/>
              </a:ext>
            </a:extLst>
          </p:cNvPr>
          <p:cNvSpPr txBox="1"/>
          <p:nvPr/>
        </p:nvSpPr>
        <p:spPr>
          <a:xfrm>
            <a:off x="98475" y="-127218"/>
            <a:ext cx="10827142" cy="5715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</a:pP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99 SGK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9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ts val="1950"/>
              </a:lnSpc>
              <a:spcAft>
                <a:spcPts val="900"/>
              </a:spcAft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ts val="1950"/>
              </a:lnSpc>
              <a:spcAft>
                <a:spcPts val="9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Tre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ts val="1950"/>
              </a:lnSpc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419282" y="453447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718360" y="1404999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D6458-0ECE-A016-9F50-9D1A92FF2175}"/>
              </a:ext>
            </a:extLst>
          </p:cNvPr>
          <p:cNvSpPr txBox="1"/>
          <p:nvPr/>
        </p:nvSpPr>
        <p:spPr>
          <a:xfrm>
            <a:off x="1029013" y="1290351"/>
            <a:ext cx="9774975" cy="5272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(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100 SGK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endParaRPr lang="en-US" sz="36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50"/>
              </a:lnSpc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4D4C8-635E-42FE-B045-2FD54C85D475}"/>
              </a:ext>
            </a:extLst>
          </p:cNvPr>
          <p:cNvSpPr txBox="1"/>
          <p:nvPr/>
        </p:nvSpPr>
        <p:spPr>
          <a:xfrm>
            <a:off x="1825072" y="2616705"/>
            <a:ext cx="95134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PHIẾU HỌC TẬP SỐ 3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*THẢO LUẬN NHÓM LỚN 5 PHÚT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BÀI TẬP  1 CÂU A SGK/99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2: BÀI TẬP 1 CÂU B SGK/99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 BÀI TẬP 1 CÂU C SGK/100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4: BÀI TẬP  3 SGK/100</a:t>
            </a:r>
          </a:p>
        </p:txBody>
      </p:sp>
    </p:spTree>
    <p:extLst>
      <p:ext uri="{BB962C8B-B14F-4D97-AF65-F5344CB8AC3E}">
        <p14:creationId xmlns:p14="http://schemas.microsoft.com/office/powerpoint/2010/main" val="22761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419282" y="453447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718360" y="1404999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05184" y="0"/>
            <a:ext cx="3135795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tập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1 SGK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D6458-0ECE-A016-9F50-9D1A92FF2175}"/>
              </a:ext>
            </a:extLst>
          </p:cNvPr>
          <p:cNvSpPr txBox="1"/>
          <p:nvPr/>
        </p:nvSpPr>
        <p:spPr>
          <a:xfrm>
            <a:off x="1029013" y="1290351"/>
            <a:ext cx="9774975" cy="86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lìa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cõi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419282" y="453447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718360" y="1404999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05184" y="0"/>
            <a:ext cx="3135795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tập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1 SGK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D6458-0ECE-A016-9F50-9D1A92FF2175}"/>
              </a:ext>
            </a:extLst>
          </p:cNvPr>
          <p:cNvSpPr txBox="1"/>
          <p:nvPr/>
        </p:nvSpPr>
        <p:spPr>
          <a:xfrm>
            <a:off x="1029013" y="1290351"/>
            <a:ext cx="9774975" cy="1938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419282" y="453447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718360" y="1404999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05184" y="0"/>
            <a:ext cx="3135795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tập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1 SGK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D6458-0ECE-A016-9F50-9D1A92FF2175}"/>
              </a:ext>
            </a:extLst>
          </p:cNvPr>
          <p:cNvSpPr txBox="1"/>
          <p:nvPr/>
        </p:nvSpPr>
        <p:spPr>
          <a:xfrm>
            <a:off x="1029013" y="1290351"/>
            <a:ext cx="9774975" cy="16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781300" y="1136650"/>
            <a:ext cx="7429500" cy="13779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1525589" y="-119063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76576" y="2679700"/>
            <a:ext cx="59912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</a:rPr>
              <a:t>Việt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</a:rPr>
              <a:t> Nam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</a:rPr>
              <a:t>quê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</a:rPr>
              <a:t>hương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</a:rPr>
              <a:t>tôi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68650" y="3670300"/>
            <a:ext cx="58991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Quê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hương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57525" y="4621213"/>
            <a:ext cx="59944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57526" y="5651500"/>
            <a:ext cx="60102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thoáng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quê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hương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625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2006601" y="1371601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</a:t>
            </a: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-157163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924560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9288463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9255125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8820150" y="2413000"/>
            <a:ext cx="17526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8" name="Text Box 46"/>
          <p:cNvSpPr txBox="1">
            <a:spLocks noChangeArrowheads="1"/>
          </p:cNvSpPr>
          <p:nvPr/>
        </p:nvSpPr>
        <p:spPr bwMode="auto">
          <a:xfrm>
            <a:off x="2819400" y="1066801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.VnTime" pitchFamily="34" charset="0"/>
              </a:rPr>
              <a:t>  </a:t>
            </a:r>
            <a:endParaRPr lang="en-US" alt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3505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8676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419282" y="453447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718360" y="1404999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D6458-0ECE-A016-9F50-9D1A92FF2175}"/>
              </a:ext>
            </a:extLst>
          </p:cNvPr>
          <p:cNvSpPr txBox="1"/>
          <p:nvPr/>
        </p:nvSpPr>
        <p:spPr>
          <a:xfrm>
            <a:off x="1029013" y="1290351"/>
            <a:ext cx="9774975" cy="563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(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100 SGK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950"/>
              </a:lnSpc>
              <a:spcAft>
                <a:spcPts val="800"/>
              </a:spcAft>
            </a:pP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  <a:p>
            <a:pPr algn="ctr">
              <a:lnSpc>
                <a:spcPts val="1950"/>
              </a:lnSpc>
              <a:spcAft>
                <a:spcPts val="800"/>
              </a:spcAft>
            </a:pP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95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50"/>
              </a:lnSpc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419282" y="453447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718360" y="1404999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D6458-0ECE-A016-9F50-9D1A92FF2175}"/>
              </a:ext>
            </a:extLst>
          </p:cNvPr>
          <p:cNvSpPr txBox="1"/>
          <p:nvPr/>
        </p:nvSpPr>
        <p:spPr>
          <a:xfrm>
            <a:off x="112542" y="1290351"/>
            <a:ext cx="11521439" cy="6413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(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100 SGK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ta/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endParaRPr lang="en-US" sz="3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  <a:p>
            <a:pPr algn="just">
              <a:lnSpc>
                <a:spcPts val="1950"/>
              </a:lnSpc>
              <a:spcAft>
                <a:spcPts val="8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50"/>
              </a:lnSpc>
              <a:spcAft>
                <a:spcPts val="9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Ý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900"/>
              </a:spcAft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900"/>
              </a:spcAft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661375" y="995764"/>
            <a:ext cx="9388698" cy="4368800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1944710" y="1233889"/>
            <a:ext cx="8873543" cy="38925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3425192" y="2800680"/>
            <a:ext cx="54494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6000" b="1" dirty="0">
                <a:solidFill>
                  <a:srgbClr val="70AD4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 ĐỘNG 4: VẬN DỤNG</a:t>
            </a:r>
            <a:endParaRPr lang="zh-CN" altLang="en-US" sz="6000" b="1" dirty="0">
              <a:solidFill>
                <a:srgbClr val="70AD47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95638" y="14288"/>
            <a:ext cx="8996362" cy="257651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sz="2800" dirty="0">
                <a:solidFill>
                  <a:srgbClr val="FFFF00"/>
                </a:solidFill>
              </a:rPr>
              <a:t>là </a:t>
            </a:r>
            <a:r>
              <a:rPr lang="vi-VN" sz="2800" dirty="0">
                <a:solidFill>
                  <a:srgbClr val="FFFF00"/>
                </a:solidFill>
                <a:latin typeface="+mj-lt"/>
              </a:rPr>
              <a:t>gọi tên sự vật, hiện tượng, khái niệm bằng tên của sự vật,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sz="2800" dirty="0">
                <a:solidFill>
                  <a:srgbClr val="FFFF00"/>
                </a:solidFill>
                <a:latin typeface="+mj-lt"/>
              </a:rPr>
              <a:t> hiện tượng, khái niệm khác có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mối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+mj-lt"/>
              </a:rPr>
              <a:t>quan hệ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tương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cận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sz="2800" dirty="0">
                <a:solidFill>
                  <a:srgbClr val="FFFF00"/>
                </a:solidFill>
                <a:latin typeface="+mj-lt"/>
              </a:rPr>
              <a:t> với nó, nhằm tăng sức gợi hình, gợi cảm cho sự diễn đạt.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niẹm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6083" name="Group 51"/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197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76576" y="2679700"/>
            <a:ext cx="553402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So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sánh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933700" y="3657600"/>
            <a:ext cx="55626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Hoán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dụ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57526" y="4572000"/>
            <a:ext cx="562927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Ẩn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dụ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73400" y="5486400"/>
            <a:ext cx="5689600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Nhân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hóa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854200" y="10509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2259013" y="1400176"/>
            <a:ext cx="709612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</a:t>
            </a:r>
          </a:p>
        </p:txBody>
      </p:sp>
      <p:pic>
        <p:nvPicPr>
          <p:cNvPr id="46107" name="Picture 31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4" y="-152400"/>
            <a:ext cx="1652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9082088" y="4038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9124950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9091613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8610600" y="2057400"/>
            <a:ext cx="1752600" cy="1752600"/>
            <a:chOff x="4320" y="2928"/>
            <a:chExt cx="1104" cy="1104"/>
          </a:xfrm>
        </p:grpSpPr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611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86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48148E-6 L 0 -0.07222 " pathEditMode="relative" rAng="0" ptsTypes="AA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8219" grpId="0" animBg="1"/>
      <p:bldP spid="8219" grpId="1" animBg="1"/>
      <p:bldP spid="8220" grpId="0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387016B-A9B6-4264-91AF-CAD3317B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2" y="228599"/>
            <a:ext cx="9208260" cy="212883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ngữ</a:t>
            </a:r>
            <a:endParaRPr lang="en-US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grpSp>
        <p:nvGrpSpPr>
          <p:cNvPr id="39939" name="Group 51">
            <a:extLst>
              <a:ext uri="{FF2B5EF4-FFF2-40B4-BE49-F238E27FC236}">
                <a16:creationId xmlns:a16="http://schemas.microsoft.com/office/drawing/2014/main" id="{80722BD0-D15D-401E-B4D5-293DBE81081D}"/>
              </a:ext>
            </a:extLst>
          </p:cNvPr>
          <p:cNvGrpSpPr>
            <a:grpSpLocks/>
          </p:cNvGrpSpPr>
          <p:nvPr/>
        </p:nvGrpSpPr>
        <p:grpSpPr bwMode="auto">
          <a:xfrm>
            <a:off x="1516062" y="-9525"/>
            <a:ext cx="320676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C5B4EC-1E78-486B-82C1-E4D878DCFBC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9976" name="Rectangle 10">
              <a:extLst>
                <a:ext uri="{FF2B5EF4-FFF2-40B4-BE49-F238E27FC236}">
                  <a16:creationId xmlns:a16="http://schemas.microsoft.com/office/drawing/2014/main" id="{05A7C25C-55D4-4CE7-94B4-7C9BEEA5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53" y="-322943"/>
              <a:ext cx="229210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39977" name="Rectangle 13">
              <a:extLst>
                <a:ext uri="{FF2B5EF4-FFF2-40B4-BE49-F238E27FC236}">
                  <a16:creationId xmlns:a16="http://schemas.microsoft.com/office/drawing/2014/main" id="{1F34D42C-EC73-4C65-9415-2A061D14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14" y="-307982"/>
              <a:ext cx="75876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28F45D9-CF55-49BF-B72E-5DF27769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2490789"/>
            <a:ext cx="5438775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Cụm</a:t>
            </a:r>
            <a:r>
              <a:rPr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định</a:t>
            </a:r>
            <a:endParaRPr lang="en-US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6296D252-8453-44E0-A641-EB31F52C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6" y="2901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A68B14A8-781A-4EA2-9849-9502BAD5E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679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04A735F-4AA6-45DE-94DF-D8A4143AC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6" y="27527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22D8BBBB-AA96-4462-BF4F-1CFDCC65E1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8051" y="2865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011D178-5A55-40AB-9DD8-9A8E0658D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3568700"/>
            <a:ext cx="5518150" cy="9667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b="1" dirty="0">
                <a:solidFill>
                  <a:srgbClr val="FFFFFF"/>
                </a:solidFill>
              </a:rPr>
              <a:t>   </a:t>
            </a:r>
            <a:r>
              <a:rPr lang="es-ES" altLang="en-US" b="1" dirty="0" err="1">
                <a:solidFill>
                  <a:srgbClr val="FFFFFF"/>
                </a:solidFill>
              </a:rPr>
              <a:t>Biểu</a:t>
            </a:r>
            <a:r>
              <a:rPr lang="es-ES" altLang="en-US" b="1" dirty="0">
                <a:solidFill>
                  <a:srgbClr val="FFFFFF"/>
                </a:solidFill>
              </a:rPr>
              <a:t> </a:t>
            </a:r>
            <a:r>
              <a:rPr lang="es-ES" altLang="en-US" b="1" dirty="0" err="1">
                <a:solidFill>
                  <a:srgbClr val="FFFFFF"/>
                </a:solidFill>
              </a:rPr>
              <a:t>thị</a:t>
            </a:r>
            <a:r>
              <a:rPr lang="es-ES" altLang="en-US" b="1" dirty="0">
                <a:solidFill>
                  <a:srgbClr val="FFFFFF"/>
                </a:solidFill>
              </a:rPr>
              <a:t> ý </a:t>
            </a:r>
            <a:r>
              <a:rPr lang="es-ES" altLang="en-US" b="1" dirty="0" err="1">
                <a:solidFill>
                  <a:srgbClr val="FFFFFF"/>
                </a:solidFill>
              </a:rPr>
              <a:t>hoàn</a:t>
            </a:r>
            <a:r>
              <a:rPr lang="es-ES" altLang="en-US" b="1" dirty="0">
                <a:solidFill>
                  <a:srgbClr val="FFFFFF"/>
                </a:solidFill>
              </a:rPr>
              <a:t> </a:t>
            </a:r>
            <a:r>
              <a:rPr lang="es-ES" altLang="en-US" b="1" dirty="0" err="1">
                <a:solidFill>
                  <a:srgbClr val="FFFFFF"/>
                </a:solidFill>
              </a:rPr>
              <a:t>chỉnh</a:t>
            </a:r>
            <a:r>
              <a:rPr lang="es-ES" altLang="en-US" b="1" dirty="0">
                <a:solidFill>
                  <a:srgbClr val="FFFFFF"/>
                </a:solidFill>
              </a:rPr>
              <a:t> </a:t>
            </a:r>
            <a:endParaRPr lang="en-US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025F0AB-AECC-44F5-83EF-15031B88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38925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FFB29BC3-AF62-47E4-99AE-EC6827B7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6703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5C56175-6BBC-4DC6-9186-E408A8DE1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37433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55E7EB70-5589-4066-80D8-3C421C8A54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38560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D6EED26D-84D2-47F3-BF05-1555689E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6" y="4614864"/>
            <a:ext cx="6348411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Cụm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từ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cố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định</a:t>
            </a:r>
            <a:r>
              <a:rPr lang="en-US" altLang="en-US" sz="2800" b="1" dirty="0">
                <a:solidFill>
                  <a:srgbClr val="FFFFFF"/>
                </a:solidFill>
              </a:rPr>
              <a:t>, </a:t>
            </a:r>
            <a:r>
              <a:rPr lang="en-US" altLang="en-US" sz="2800" b="1" dirty="0" err="1">
                <a:solidFill>
                  <a:srgbClr val="FFFFFF"/>
                </a:solidFill>
              </a:rPr>
              <a:t>biểu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thị</a:t>
            </a:r>
            <a:r>
              <a:rPr lang="en-US" altLang="en-US" sz="2800" b="1" dirty="0">
                <a:solidFill>
                  <a:srgbClr val="FFFFFF"/>
                </a:solidFill>
              </a:rPr>
              <a:t> ý </a:t>
            </a:r>
            <a:r>
              <a:rPr lang="en-US" altLang="en-US" sz="2800" b="1" dirty="0" err="1">
                <a:solidFill>
                  <a:srgbClr val="FFFFFF"/>
                </a:solidFill>
              </a:rPr>
              <a:t>hoàn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chỉnh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B82AD58-81F1-4E59-A289-F49F0744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4883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C89F126-49A5-4589-AF98-4C1D643E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6609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2F92DD5-C56A-4E69-8881-8D5EC9FDB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47339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1844C8E9-B488-4101-8635-49E764D420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48466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4F088EAA-F496-4400-BA11-2467C3351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6" y="5662614"/>
            <a:ext cx="7477124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FFFFFF"/>
                </a:solidFill>
              </a:rPr>
              <a:t>Cụm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từ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cố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định</a:t>
            </a:r>
            <a:r>
              <a:rPr lang="en-US" altLang="en-US" sz="2800" b="1" dirty="0">
                <a:solidFill>
                  <a:srgbClr val="FFFFFF"/>
                </a:solidFill>
              </a:rPr>
              <a:t>, </a:t>
            </a:r>
            <a:r>
              <a:rPr lang="en-US" altLang="en-US" sz="2800" b="1" dirty="0" err="1">
                <a:solidFill>
                  <a:srgbClr val="FFFFFF"/>
                </a:solidFill>
              </a:rPr>
              <a:t>biểu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thị</a:t>
            </a:r>
            <a:r>
              <a:rPr lang="en-US" altLang="en-US" sz="2800" b="1" dirty="0">
                <a:solidFill>
                  <a:srgbClr val="FFFFFF"/>
                </a:solidFill>
              </a:rPr>
              <a:t> ý  </a:t>
            </a:r>
            <a:r>
              <a:rPr lang="en-US" altLang="en-US" sz="2800" b="1" dirty="0" err="1">
                <a:solidFill>
                  <a:srgbClr val="FFFFFF"/>
                </a:solidFill>
              </a:rPr>
              <a:t>không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hoàn</a:t>
            </a:r>
            <a:r>
              <a:rPr lang="en-US" altLang="en-US" sz="2800" b="1" dirty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</a:rPr>
              <a:t>chỉnh</a:t>
            </a:r>
            <a:endParaRPr lang="en-US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72B84E98-DBFC-43E1-9CF5-775A3096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58737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7AD71A3E-872A-4B22-940B-919E9169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65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6596DA94-A830-4E25-B8BA-7716762E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57245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26DF0F14-702D-4176-9E0D-72724B70AF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58372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65BEA6E4-4003-4AAA-9DA2-DEBCBD1DB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120015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9962" name="Picture 29" descr="people008">
            <a:extLst>
              <a:ext uri="{FF2B5EF4-FFF2-40B4-BE49-F238E27FC236}">
                <a16:creationId xmlns:a16="http://schemas.microsoft.com/office/drawing/2014/main" id="{3085A30C-BED6-4CB7-9949-3A07C6D04B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423" y="5668963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3" name="Picture 30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FC79BA2-45ED-423F-AACE-83040194F8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-20002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1">
            <a:extLst>
              <a:ext uri="{FF2B5EF4-FFF2-40B4-BE49-F238E27FC236}">
                <a16:creationId xmlns:a16="http://schemas.microsoft.com/office/drawing/2014/main" id="{60B4F1A2-711D-4FD9-8D8E-14848947491A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286000"/>
            <a:ext cx="1752600" cy="1752600"/>
            <a:chOff x="4320" y="2928"/>
            <a:chExt cx="1104" cy="1104"/>
          </a:xfrm>
        </p:grpSpPr>
        <p:sp>
          <p:nvSpPr>
            <p:cNvPr id="39973" name="AutoShape 32">
              <a:extLst>
                <a:ext uri="{FF2B5EF4-FFF2-40B4-BE49-F238E27FC236}">
                  <a16:creationId xmlns:a16="http://schemas.microsoft.com/office/drawing/2014/main" id="{FBF21156-FB4B-4299-937B-BA6228379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39974" name="WordArt 33">
              <a:extLst>
                <a:ext uri="{FF2B5EF4-FFF2-40B4-BE49-F238E27FC236}">
                  <a16:creationId xmlns:a16="http://schemas.microsoft.com/office/drawing/2014/main" id="{7691A1BA-577B-42AE-B707-978AFB4E6C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7202" name="WordArt 34">
            <a:extLst>
              <a:ext uri="{FF2B5EF4-FFF2-40B4-BE49-F238E27FC236}">
                <a16:creationId xmlns:a16="http://schemas.microsoft.com/office/drawing/2014/main" id="{8BCAA54C-C2CA-4128-ADDB-10FEEFD71C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3" name="WordArt 35">
            <a:extLst>
              <a:ext uri="{FF2B5EF4-FFF2-40B4-BE49-F238E27FC236}">
                <a16:creationId xmlns:a16="http://schemas.microsoft.com/office/drawing/2014/main" id="{4C356E9A-3C7D-4EE1-9A90-1349F8BDF4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4" name="WordArt 36">
            <a:extLst>
              <a:ext uri="{FF2B5EF4-FFF2-40B4-BE49-F238E27FC236}">
                <a16:creationId xmlns:a16="http://schemas.microsoft.com/office/drawing/2014/main" id="{B5A68F5A-D7B5-4B26-A5CA-A82E501D54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1925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5" name="WordArt 37">
            <a:extLst>
              <a:ext uri="{FF2B5EF4-FFF2-40B4-BE49-F238E27FC236}">
                <a16:creationId xmlns:a16="http://schemas.microsoft.com/office/drawing/2014/main" id="{4795C2CF-E8B7-487A-9346-77C427A07B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:a16="http://schemas.microsoft.com/office/drawing/2014/main" id="{9BED8B31-0FE6-4A18-A205-5B9AEE72CC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0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:a16="http://schemas.microsoft.com/office/drawing/2014/main" id="{35EF5F40-A22F-4948-8E89-9FFC3546B7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96413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9971" name="WordArt 41">
            <a:extLst>
              <a:ext uri="{FF2B5EF4-FFF2-40B4-BE49-F238E27FC236}">
                <a16:creationId xmlns:a16="http://schemas.microsoft.com/office/drawing/2014/main" id="{FFBC22CB-0796-465F-8DC0-A78855E6FB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676400"/>
            <a:ext cx="68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2</a:t>
            </a:r>
          </a:p>
          <a:p>
            <a:pPr algn="ctr"/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972" name="WordArt 47">
            <a:extLst>
              <a:ext uri="{FF2B5EF4-FFF2-40B4-BE49-F238E27FC236}">
                <a16:creationId xmlns:a16="http://schemas.microsoft.com/office/drawing/2014/main" id="{B201E261-CEA1-488A-B868-6119BF6F9F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96296E-6 L -2.08333E-7 -0.07223 " pathEditMode="relative" rAng="0" ptsTypes="AA">
                                      <p:cBhvr>
                                        <p:cTn id="1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9" grpId="0" animBg="1"/>
      <p:bldP spid="9" grpId="1" animBg="1"/>
      <p:bldP spid="13" grpId="0" animBg="1"/>
      <p:bldP spid="19" grpId="0" animBg="1"/>
      <p:bldP spid="7195" grpId="0" animBg="1"/>
      <p:bldP spid="719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600326" y="1"/>
            <a:ext cx="9591674" cy="2514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Nhận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xét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đúng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nhất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nghĩa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ngữ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?</a:t>
            </a: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1525589" y="-119063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76576" y="2679700"/>
            <a:ext cx="59912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Nghĩa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gốc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52775" y="3706814"/>
            <a:ext cx="58991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Nghĩa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chuyển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57525" y="4621213"/>
            <a:ext cx="59944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Cả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A,B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đều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sai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57526" y="5651500"/>
            <a:ext cx="60102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Times New Roman" pitchFamily="18" charset="0"/>
              </a:rPr>
              <a:t>Nghĩa gốc  hoặc nghĩa chuyển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625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2006601" y="1371601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9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-157163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924560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9288463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9255125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8820150" y="2413000"/>
            <a:ext cx="17526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3505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443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073400" y="14288"/>
            <a:ext cx="9118600" cy="211931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bạc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6083" name="Group 51"/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197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76576" y="2679700"/>
            <a:ext cx="553402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Ca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dao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933700" y="3657600"/>
            <a:ext cx="55626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Thành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ngữ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57526" y="4572000"/>
            <a:ext cx="562927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Tục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ngữ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73400" y="5486400"/>
            <a:ext cx="5689600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Dân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ca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854200" y="10509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2259013" y="1400176"/>
            <a:ext cx="709612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4</a:t>
            </a:r>
          </a:p>
        </p:txBody>
      </p:sp>
      <p:pic>
        <p:nvPicPr>
          <p:cNvPr id="46107" name="Picture 31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4" y="-152400"/>
            <a:ext cx="1652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9082088" y="4038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9124950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9091613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8610600" y="2057400"/>
            <a:ext cx="1752600" cy="1752600"/>
            <a:chOff x="4320" y="2928"/>
            <a:chExt cx="1104" cy="1104"/>
          </a:xfrm>
        </p:grpSpPr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611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775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48148E-6 L 0 -0.07222 " pathEditMode="relative" rAng="0" ptsTypes="AA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8219" grpId="0" animBg="1"/>
      <p:bldP spid="8219" grpId="1" animBg="1"/>
      <p:bldP spid="8220" grpId="0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600326" y="1"/>
            <a:ext cx="9591674" cy="2514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Áo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rách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vai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biện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pháp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1525589" y="-119063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76576" y="2679700"/>
            <a:ext cx="59912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So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sánh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52775" y="3706814"/>
            <a:ext cx="58991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Ẩn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dụ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57525" y="4621213"/>
            <a:ext cx="59944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Điệp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ngữ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57526" y="5651500"/>
            <a:ext cx="60102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Hoán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dụ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625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2006601" y="1371601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7</a:t>
            </a:r>
          </a:p>
        </p:txBody>
      </p:sp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9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-157163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924560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9288463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9255125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8820150" y="2413000"/>
            <a:ext cx="17526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3505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853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47C1-61EB-F084-6E30-188EAB577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4 SGK/100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một đoạn văn ngắn (5 – 7 câu) nói về tình yêu quê hương đất nước của em, trong đoạn văn có sử dụng ít nhất một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90A8-BAD5-4A13-AB92-EA06B2B8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69D6B-F3ED-48F1-999A-0D3401D1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ổng hợp hình ảnh cảm ơn đẹp nhất - Kho ảnh đẹp">
            <a:extLst>
              <a:ext uri="{FF2B5EF4-FFF2-40B4-BE49-F238E27FC236}">
                <a16:creationId xmlns:a16="http://schemas.microsoft.com/office/drawing/2014/main" id="{76EDA370-2ED5-4E3B-B791-AC0C52B0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781300" y="1136650"/>
            <a:ext cx="7429500" cy="13779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1525589" y="-119063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76576" y="2679700"/>
            <a:ext cx="59912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Tôi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bạn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68650" y="3670300"/>
            <a:ext cx="58991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Gõ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cửa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tim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57525" y="4621213"/>
            <a:ext cx="59944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chia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sẻ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57526" y="5651500"/>
            <a:ext cx="60102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Quê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hương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itchFamily="18" charset="0"/>
              </a:rPr>
              <a:t>dấu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625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2006601" y="1371601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</a:t>
            </a: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-157163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924560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9240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9288463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9255125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8820150" y="2413000"/>
            <a:ext cx="17526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8" name="Text Box 46"/>
          <p:cNvSpPr txBox="1">
            <a:spLocks noChangeArrowheads="1"/>
          </p:cNvSpPr>
          <p:nvPr/>
        </p:nvSpPr>
        <p:spPr bwMode="auto">
          <a:xfrm>
            <a:off x="2819400" y="1066801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.VnTime" pitchFamily="34" charset="0"/>
              </a:rPr>
              <a:t>  </a:t>
            </a:r>
            <a:endParaRPr lang="en-US" alt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3505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047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073400" y="14288"/>
            <a:ext cx="9118600" cy="211931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Trong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hát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: “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Thoáng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thấy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áo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dài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bay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phố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”. “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Áo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dài”Chỉ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ai? </a:t>
            </a:r>
          </a:p>
          <a:p>
            <a:pPr algn="ctr" eaLnBrk="1" hangingPunct="1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6083" name="Group 51"/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197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76576" y="2679700"/>
            <a:ext cx="553402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Trẻ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Nam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933700" y="3657600"/>
            <a:ext cx="55626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phụ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nữ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Nam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57526" y="4572000"/>
            <a:ext cx="562927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Times New Roman" pitchFamily="18" charset="0"/>
              </a:rPr>
              <a:t>Thanh niên Việt Nam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73400" y="5486400"/>
            <a:ext cx="5689600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Times New Roman" pitchFamily="18" charset="0"/>
              </a:rPr>
              <a:t>Người cao tuổi Việt Nam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854200" y="10509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2259013" y="1400176"/>
            <a:ext cx="709612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6107" name="Picture 31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4" y="-152400"/>
            <a:ext cx="1652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9082088" y="4038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9124950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9091613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8610600" y="2057400"/>
            <a:ext cx="1752600" cy="1752600"/>
            <a:chOff x="4320" y="2928"/>
            <a:chExt cx="1104" cy="1104"/>
          </a:xfrm>
        </p:grpSpPr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611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438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48148E-6 L 0 -0.07222 " pathEditMode="relative" rAng="0" ptsTypes="AA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8219" grpId="0" animBg="1"/>
      <p:bldP spid="8219" grpId="1" animBg="1"/>
      <p:bldP spid="8220" grpId="0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2766" y="-1"/>
            <a:ext cx="11371292" cy="6321287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2382593" y="929089"/>
            <a:ext cx="7096258" cy="41973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1405765" y="2296232"/>
            <a:ext cx="96597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 ĐỘNG 2: HÌNH THÀNH KIẾN THỨC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0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F2DBAEB-FAF1-436D-AA13-853592845842}"/>
              </a:ext>
            </a:extLst>
          </p:cNvPr>
          <p:cNvSpPr/>
          <p:nvPr/>
        </p:nvSpPr>
        <p:spPr>
          <a:xfrm>
            <a:off x="123826" y="95250"/>
            <a:ext cx="11944350" cy="6667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F2162-31B7-4BEF-8F00-1E1B82C60068}"/>
              </a:ext>
            </a:extLst>
          </p:cNvPr>
          <p:cNvSpPr/>
          <p:nvPr/>
        </p:nvSpPr>
        <p:spPr>
          <a:xfrm rot="5400000">
            <a:off x="9697311" y="4380638"/>
            <a:ext cx="160233" cy="450535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350B3-59E6-4399-A889-EF647AC23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3575" y="1466849"/>
            <a:ext cx="10005140" cy="4418796"/>
          </a:xfrm>
        </p:spPr>
        <p:txBody>
          <a:bodyPr>
            <a:no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rus-Black-u" panose="02020500000000000000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rus-Black-u" panose="02020500000000000000" pitchFamily="18" charset="0"/>
                <a:cs typeface="Times New Roman" panose="02020603050405020304" pitchFamily="18" charset="0"/>
              </a:rPr>
              <a:t>BÀI 4: QUÊ HƯƠNG YÊU DẤU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rus-Black-u" panose="02020500000000000000" pitchFamily="18" charset="0"/>
                <a:cs typeface="Times New Roman" panose="02020603050405020304" pitchFamily="18" charset="0"/>
              </a:rPr>
              <a:t>TIẾT 52: BIỆN PHÁP TU TỪ.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rus-Black-u" panose="02020500000000000000" pitchFamily="18" charset="0"/>
                <a:cs typeface="Times New Roman" panose="02020603050405020304" pitchFamily="18" charset="0"/>
              </a:rPr>
              <a:t>NGHĨA CỦA TỪ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C7C4C0-608C-49EB-880D-82CBB0DBB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44" y="4477280"/>
            <a:ext cx="4763165" cy="25923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9DAA862-64FE-447D-B6F3-70419B55F344}"/>
              </a:ext>
            </a:extLst>
          </p:cNvPr>
          <p:cNvSpPr/>
          <p:nvPr/>
        </p:nvSpPr>
        <p:spPr>
          <a:xfrm>
            <a:off x="257176" y="200025"/>
            <a:ext cx="286385" cy="64579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B77E8B-4144-461B-8AC1-210771656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" y="-125939"/>
            <a:ext cx="1809749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3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661375" y="995764"/>
            <a:ext cx="9388698" cy="4368800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1944710" y="1233889"/>
            <a:ext cx="8873543" cy="38925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3425192" y="2800680"/>
            <a:ext cx="54494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LÝ THUYẾT 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9E510189-640E-5203-31ED-0F40E7427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>
            <a:fillRect/>
          </a:stretch>
        </p:blipFill>
        <p:spPr bwMode="auto">
          <a:xfrm>
            <a:off x="5638800" y="-76200"/>
            <a:ext cx="3530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720770-CBD8-2222-3D1A-B6527D44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47" y="685800"/>
            <a:ext cx="55964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PHIẾU HỌC TẬP SỐ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phút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EB0E852-FD65-1631-46F2-C795D5D17626}"/>
              </a:ext>
            </a:extLst>
          </p:cNvPr>
          <p:cNvSpPr/>
          <p:nvPr/>
        </p:nvSpPr>
        <p:spPr>
          <a:xfrm>
            <a:off x="211016" y="2227442"/>
            <a:ext cx="6865033" cy="341371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li</a:t>
            </a:r>
          </a:p>
          <a:p>
            <a:pPr algn="just" eaLnBrk="1" hangingPunct="1">
              <a:defRPr/>
            </a:pP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pPr algn="just" eaLnBrk="1" hangingPunct="1">
              <a:defRPr/>
            </a:pP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400" i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altLang="vi-V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vi-V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i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vi-VN" sz="2400" i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vi-VN" sz="24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vi-V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vi-VN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chàm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ai?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D836A-505F-A6F7-C1EB-CBD870106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49" y="886264"/>
            <a:ext cx="4670474" cy="4895557"/>
          </a:xfrm>
          <a:prstGeom prst="rect">
            <a:avLst/>
          </a:prstGeom>
        </p:spPr>
      </p:pic>
    </p:spTree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theme/theme1.xml><?xml version="1.0" encoding="utf-8"?>
<a:theme xmlns:a="http://schemas.openxmlformats.org/drawingml/2006/main" name="50. THƠ HAI KƯ CỦA BA SÔ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50. THƠ HAI KƯ CỦA BA SÔ</Template>
  <TotalTime>2255</TotalTime>
  <Words>1222</Words>
  <Application>Microsoft Office PowerPoint</Application>
  <PresentationFormat>Widescreen</PresentationFormat>
  <Paragraphs>365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微软雅黑</vt:lpstr>
      <vt:lpstr>宋体</vt:lpstr>
      <vt:lpstr>.VnHelvetInsH</vt:lpstr>
      <vt:lpstr>.VnTime</vt:lpstr>
      <vt:lpstr>.VnTimeH</vt:lpstr>
      <vt:lpstr>Arial</vt:lpstr>
      <vt:lpstr>Arial Unicode MS</vt:lpstr>
      <vt:lpstr>Arrus-Black-u</vt:lpstr>
      <vt:lpstr>Calibri</vt:lpstr>
      <vt:lpstr>Calibri Light</vt:lpstr>
      <vt:lpstr>Impact</vt:lpstr>
      <vt:lpstr>Times New Roman</vt:lpstr>
      <vt:lpstr>50. THƠ HAI KƯ CỦA BA SÔ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339</cp:revision>
  <dcterms:created xsi:type="dcterms:W3CDTF">2021-09-04T05:53:27Z</dcterms:created>
  <dcterms:modified xsi:type="dcterms:W3CDTF">2024-11-13T07:34:47Z</dcterms:modified>
</cp:coreProperties>
</file>